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61" r:id="rId7"/>
    <p:sldId id="264" r:id="rId8"/>
    <p:sldId id="257" r:id="rId9"/>
    <p:sldId id="259" r:id="rId10"/>
    <p:sldId id="267" r:id="rId11"/>
    <p:sldId id="268" r:id="rId12"/>
    <p:sldId id="269" r:id="rId13"/>
    <p:sldId id="270" r:id="rId14"/>
    <p:sldId id="273" r:id="rId15"/>
    <p:sldId id="271" r:id="rId16"/>
    <p:sldId id="274" r:id="rId17"/>
    <p:sldId id="26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Mueller" initials="WM" lastIdx="3" clrIdx="0">
    <p:extLst>
      <p:ext uri="{19B8F6BF-5375-455C-9EA6-DF929625EA0E}">
        <p15:presenceInfo xmlns:p15="http://schemas.microsoft.com/office/powerpoint/2012/main" userId="S-1-5-21-57989841-448539723-1417001333-27651" providerId="AD"/>
      </p:ext>
    </p:extLst>
  </p:cmAuthor>
  <p:cmAuthor id="2" name="Anne-Helen Harding" initials="AH" lastIdx="1" clrIdx="1">
    <p:extLst>
      <p:ext uri="{19B8F6BF-5375-455C-9EA6-DF929625EA0E}">
        <p15:presenceInfo xmlns:p15="http://schemas.microsoft.com/office/powerpoint/2012/main" userId="S-1-5-21-6776287-1468165037-2079600828-113668" providerId="AD"/>
      </p:ext>
    </p:extLst>
  </p:cmAuthor>
  <p:cmAuthor id="3" name="Hans Kromhout" initials="HK" lastIdx="4" clrIdx="2">
    <p:extLst>
      <p:ext uri="{19B8F6BF-5375-455C-9EA6-DF929625EA0E}">
        <p15:presenceInfo xmlns:p15="http://schemas.microsoft.com/office/powerpoint/2012/main" userId="S::h.kromhout@uu.nl::65bf661c-e07c-463a-ad59-15796d249c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0B03-F136-447E-A0B6-3F498C522C5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1776-6674-4866-B3C2-AB52ECD0E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03DAE-34B7-460F-9623-DC6DE5FBCB5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Use previously collected exposure data from existing epi studies and historical records </a:t>
            </a:r>
          </a:p>
          <a:p>
            <a:r>
              <a:rPr lang="en-GB" sz="1400" dirty="0"/>
              <a:t>Assess current exposure (using biomonitoring) in various populations to examine performance of EA approaches </a:t>
            </a:r>
          </a:p>
          <a:p>
            <a:r>
              <a:rPr lang="en-GB" sz="1400" dirty="0"/>
              <a:t>Compare and contrast performance of EAMs within existing epi studies</a:t>
            </a:r>
          </a:p>
          <a:p>
            <a:pPr>
              <a:spcBef>
                <a:spcPts val="0"/>
              </a:spcBef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03DAE-34B7-460F-9623-DC6DE5FBCB5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studies of occupational exposure to pesticides the majority of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EAM applied were indirect, particularly based on self-reported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exposure. Over the analysed 25 years the ratio of indirect to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EAM (5:1) was relatively constant, although with changes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category of indirect EAM, particularly attributable to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use of self-reported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exposures and a declining use of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assignment by job title and expert case-by-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Modelled quantitative exposure data, exposure algorithms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their use in combination with more traditional methods are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very scarce in studies on pesticide-related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effects.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methods should be further developed and implemented.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review combined with future studies assessing the validity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applied EAM, such as the IMPRESS project, will inform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 on the magnitude of exposure misclassification when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a certain method, and provide ways to improve the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human observational studies on pesticides exposure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to more informative study results.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1776-6674-4866-B3C2-AB52ECD0EB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9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1776-6674-4866-B3C2-AB52ECD0EB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0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oYz3nuzSAhUG1xQKHQ_OBggQjRwIBw&amp;url=http://www.ucl.ac.uk/~ucjtjla/&amp;psig=AFQjCNH-p3gBH1sC9-7LNWNDC_-RCZBhjQ&amp;ust=149034523527093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oYz3nuzSAhUG1xQKHQ_OBggQjRwIBw&amp;url=http://www.ucl.ac.uk/~ucjtjla/&amp;psig=AFQjCNH-p3gBH1sC9-7LNWNDC_-RCZBhjQ&amp;ust=149034523527093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532860" cy="1646302"/>
          </a:xfrm>
        </p:spPr>
        <p:txBody>
          <a:bodyPr/>
          <a:lstStyle/>
          <a:p>
            <a:r>
              <a:rPr lang="en-GB" sz="3200" b="1" dirty="0"/>
              <a:t>IMPRESS: Improving occupational exposure assessment methodologies (EAMs) for epidemiological studies on pesticides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50034"/>
            <a:ext cx="7766936" cy="1096899"/>
          </a:xfrm>
        </p:spPr>
        <p:txBody>
          <a:bodyPr/>
          <a:lstStyle/>
          <a:p>
            <a:r>
              <a:rPr lang="en-GB" dirty="0"/>
              <a:t>KS Galea, on behalf of the IMPRESS project team</a:t>
            </a:r>
          </a:p>
        </p:txBody>
      </p:sp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43" y="460871"/>
            <a:ext cx="1817688" cy="14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77" y="5808961"/>
            <a:ext cx="1826475" cy="7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19" y="5660651"/>
            <a:ext cx="2171945" cy="1100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6" y="5970163"/>
            <a:ext cx="3289197" cy="48142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76" y="5862075"/>
            <a:ext cx="2799846" cy="6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Evaluation of recall </a:t>
            </a:r>
            <a:br>
              <a:rPr lang="en-GB" b="1" dirty="0"/>
            </a:br>
            <a:r>
              <a:rPr lang="en-GB" b="1" dirty="0"/>
              <a:t>of exposure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67" y="3745987"/>
            <a:ext cx="8596312" cy="27330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07398"/>
            <a:ext cx="662824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Found occupational epi. studies on pesticide use commonly rely on self-reported questionnaire or interview data</a:t>
            </a:r>
          </a:p>
          <a:p>
            <a:r>
              <a:rPr lang="en-GB" dirty="0"/>
              <a:t>Insight into recall accuracy important - misclassification of exposures due to imperfect recall can bias risk estimates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75" y="1688164"/>
            <a:ext cx="4676213" cy="1341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571" y="316299"/>
            <a:ext cx="6070217" cy="1194867"/>
          </a:xfrm>
          <a:prstGeom prst="rect">
            <a:avLst/>
          </a:prstGeom>
        </p:spPr>
      </p:pic>
      <p:pic>
        <p:nvPicPr>
          <p:cNvPr id="8" name="Picture 2" descr="log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3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525"/>
          </a:xfrm>
        </p:spPr>
        <p:txBody>
          <a:bodyPr/>
          <a:lstStyle/>
          <a:p>
            <a:r>
              <a:rPr lang="en-GB" b="1" dirty="0"/>
              <a:t>What did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62" y="1411081"/>
            <a:ext cx="8827521" cy="3880773"/>
          </a:xfrm>
        </p:spPr>
        <p:txBody>
          <a:bodyPr>
            <a:noAutofit/>
          </a:bodyPr>
          <a:lstStyle/>
          <a:p>
            <a:r>
              <a:rPr lang="en-GB" dirty="0"/>
              <a:t>We assessed recall by </a:t>
            </a:r>
            <a:r>
              <a:rPr lang="en-GB" b="1" dirty="0"/>
              <a:t>time, contextual factors, </a:t>
            </a:r>
            <a:br>
              <a:rPr lang="en-GB" b="1" dirty="0"/>
            </a:br>
            <a:r>
              <a:rPr lang="en-GB" b="1" dirty="0"/>
              <a:t>and demographic characteristics</a:t>
            </a:r>
            <a:r>
              <a:rPr lang="en-GB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Frequency of pesticide use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Crops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PPE worn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Hygiene practices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Application methods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Active ingredients (Uganda only)</a:t>
            </a:r>
          </a:p>
          <a:p>
            <a:r>
              <a:rPr lang="en-GB" dirty="0"/>
              <a:t>Quantitative recall: correlation, regression of geometric mean ratios</a:t>
            </a:r>
          </a:p>
          <a:p>
            <a:r>
              <a:rPr lang="en-GB" dirty="0"/>
              <a:t>Binary recall: sensitivity, specificity, overall agreement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area </a:t>
            </a:r>
            <a:r>
              <a:rPr lang="en-GB" dirty="0">
                <a:solidFill>
                  <a:schemeClr val="tx1"/>
                </a:solidFill>
              </a:rPr>
              <a:t>under </a:t>
            </a:r>
            <a:r>
              <a:rPr lang="en-GB" dirty="0" smtClean="0">
                <a:solidFill>
                  <a:schemeClr val="tx1"/>
                </a:solidFill>
              </a:rPr>
              <a:t>curve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Separately examined UK and Uganda cohorts</a:t>
            </a:r>
          </a:p>
          <a:p>
            <a:endParaRPr lang="en-GB" dirty="0"/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817EB2-9018-4FD3-B1B8-DC6F869A0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5604923" y="2134506"/>
            <a:ext cx="2109584" cy="158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97A8089C-F596-4F8F-83CC-045B56943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075" y="3008084"/>
            <a:ext cx="2256669" cy="15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215" y="1264865"/>
            <a:ext cx="2063211" cy="149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86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045"/>
            <a:ext cx="8596668" cy="4424318"/>
          </a:xfrm>
        </p:spPr>
        <p:txBody>
          <a:bodyPr>
            <a:normAutofit/>
          </a:bodyPr>
          <a:lstStyle/>
          <a:p>
            <a:r>
              <a:rPr lang="en-GB" dirty="0"/>
              <a:t>UK farmers:</a:t>
            </a:r>
          </a:p>
          <a:p>
            <a:pPr lvl="1"/>
            <a:r>
              <a:rPr lang="en-GB" dirty="0"/>
              <a:t>Results indicate that recall ability may deteriorate over a longer period. </a:t>
            </a:r>
          </a:p>
          <a:p>
            <a:pPr lvl="1"/>
            <a:r>
              <a:rPr lang="en-GB" dirty="0"/>
              <a:t>Although low-response rates may require these findings to be interpreted with caution, recall for a number of exposure determinants appeared reliable, such as crops and hygiene practices within 3 years, as well as days per year working with pesticides.</a:t>
            </a:r>
          </a:p>
          <a:p>
            <a:pPr lvl="1"/>
            <a:endParaRPr lang="en-GB" dirty="0"/>
          </a:p>
          <a:p>
            <a:r>
              <a:rPr lang="en-GB" dirty="0"/>
              <a:t>Uganda farmers:</a:t>
            </a:r>
          </a:p>
          <a:p>
            <a:pPr lvl="1"/>
            <a:r>
              <a:rPr lang="en-GB" dirty="0"/>
              <a:t>Smallholder farmers in Uganda could better recollect after a 2-year period the total number of years using pesticides, as well as certain active ingredients and personal protection equipment (PPE), compared to poorer recall of specific crops.</a:t>
            </a:r>
          </a:p>
          <a:p>
            <a:pPr lvl="1"/>
            <a:r>
              <a:rPr lang="en-GB" dirty="0"/>
              <a:t>More research is needed on recall in poorly educated agriculture communities in low- and middle-income settings to confirm these results.</a:t>
            </a:r>
          </a:p>
        </p:txBody>
      </p:sp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currently working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67" y="1503341"/>
            <a:ext cx="9669824" cy="4310828"/>
          </a:xfrm>
        </p:spPr>
        <p:txBody>
          <a:bodyPr>
            <a:normAutofit/>
          </a:bodyPr>
          <a:lstStyle/>
          <a:p>
            <a:r>
              <a:rPr lang="en-GB" dirty="0"/>
              <a:t>Evaluation of associations between </a:t>
            </a:r>
            <a:r>
              <a:rPr lang="en-GB" dirty="0" smtClean="0"/>
              <a:t>exposure-modifying </a:t>
            </a:r>
            <a:r>
              <a:rPr lang="en-GB" dirty="0"/>
              <a:t>factors and urine metabolite measurements with contextual data across cohorts (PESTROP, PIPAH / </a:t>
            </a:r>
            <a:r>
              <a:rPr lang="en-GB" dirty="0" smtClean="0"/>
              <a:t>PUHS, Malaysia)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Comparison of the performance of alternative EAMS in </a:t>
            </a:r>
            <a:r>
              <a:rPr lang="en-GB" dirty="0">
                <a:solidFill>
                  <a:schemeClr val="tx1"/>
                </a:solidFill>
              </a:rPr>
              <a:t>published</a:t>
            </a:r>
            <a:r>
              <a:rPr lang="en-GB" baseline="30000" dirty="0">
                <a:solidFill>
                  <a:schemeClr val="tx1"/>
                </a:solidFill>
              </a:rPr>
              <a:t>1,2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epidemiological studies of health effects from exposure to pesticides </a:t>
            </a:r>
          </a:p>
          <a:p>
            <a:pPr lvl="1"/>
            <a:r>
              <a:rPr lang="en-US" dirty="0"/>
              <a:t>Compare pesticide EAMs in the PESTROP Uganda study conducted in 2017 and 2019</a:t>
            </a:r>
            <a:r>
              <a:rPr lang="fr-FR" dirty="0"/>
              <a:t>. </a:t>
            </a:r>
            <a:r>
              <a:rPr lang="en-US" dirty="0" smtClean="0"/>
              <a:t>Several </a:t>
            </a:r>
            <a:r>
              <a:rPr lang="en-US" dirty="0"/>
              <a:t>different exposure metrics will be generated for four (groups of) active ingredients, these being glyphosate, </a:t>
            </a:r>
            <a:r>
              <a:rPr lang="en-US" dirty="0" err="1"/>
              <a:t>mancozeb</a:t>
            </a:r>
            <a:r>
              <a:rPr lang="en-US" dirty="0"/>
              <a:t>, </a:t>
            </a:r>
            <a:r>
              <a:rPr lang="en-US" dirty="0" err="1"/>
              <a:t>chlorpyrifos</a:t>
            </a:r>
            <a:r>
              <a:rPr lang="en-US" dirty="0"/>
              <a:t> and the chemical group </a:t>
            </a:r>
            <a:r>
              <a:rPr lang="en-US" dirty="0" err="1"/>
              <a:t>pyrethroids</a:t>
            </a:r>
            <a:endParaRPr lang="en-US" dirty="0"/>
          </a:p>
          <a:p>
            <a:pPr lvl="1"/>
            <a:r>
              <a:rPr lang="en-US" dirty="0"/>
              <a:t>Compare exposure-response associations for </a:t>
            </a:r>
            <a:r>
              <a:rPr lang="en-US" dirty="0" smtClean="0"/>
              <a:t>several </a:t>
            </a:r>
            <a:r>
              <a:rPr lang="en-US" dirty="0"/>
              <a:t>proxies/metrics of pesticide exposure, with neurobehavioral outcome variables as assessed in 2017 and for </a:t>
            </a:r>
            <a:r>
              <a:rPr lang="en-US" dirty="0" smtClean="0"/>
              <a:t>several </a:t>
            </a:r>
            <a:r>
              <a:rPr lang="en-US" dirty="0"/>
              <a:t>proxies/metrics of pesticide exposure with sleep problem indices as assessed in </a:t>
            </a:r>
            <a:r>
              <a:rPr lang="en-US" dirty="0" smtClean="0"/>
              <a:t>2019.</a:t>
            </a:r>
            <a:endParaRPr lang="en-GB" sz="1500" dirty="0"/>
          </a:p>
          <a:p>
            <a:pPr marL="0" indent="0" algn="ctr">
              <a:buNone/>
            </a:pPr>
            <a:r>
              <a:rPr lang="en-GB" sz="2800" b="1" dirty="0">
                <a:solidFill>
                  <a:schemeClr val="accent1"/>
                </a:solidFill>
              </a:rPr>
              <a:t>Publications to follow!</a:t>
            </a:r>
          </a:p>
        </p:txBody>
      </p:sp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41" y="5920032"/>
            <a:ext cx="11594969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1200" baseline="30000" dirty="0"/>
              <a:t>1</a:t>
            </a:r>
            <a:r>
              <a:rPr lang="en-US" sz="1200" dirty="0"/>
              <a:t> Exposure to multiple pesticides and neurobehavioral outcomes among smallholder farmers in </a:t>
            </a:r>
            <a:r>
              <a:rPr lang="en-US" sz="1200" dirty="0" smtClean="0"/>
              <a:t>Uganda. Fuhrimann </a:t>
            </a:r>
            <a:r>
              <a:rPr lang="en-US" sz="1200" dirty="0"/>
              <a:t>S, </a:t>
            </a:r>
            <a:r>
              <a:rPr lang="en-US" sz="1200" dirty="0" smtClean="0"/>
              <a:t>et al. 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/>
              <a:t>Environ </a:t>
            </a:r>
            <a:r>
              <a:rPr lang="en-US" sz="1200" dirty="0"/>
              <a:t>Int. 2021 Jul;152:106477. </a:t>
            </a:r>
            <a:r>
              <a:rPr lang="en-US" sz="1200" dirty="0" err="1"/>
              <a:t>doi</a:t>
            </a:r>
            <a:r>
              <a:rPr lang="en-US" sz="1200" dirty="0"/>
              <a:t>: 10.1016/j.envint.2021.106477. </a:t>
            </a:r>
            <a:r>
              <a:rPr lang="en-US" sz="1200" dirty="0" err="1"/>
              <a:t>Epub</a:t>
            </a:r>
            <a:r>
              <a:rPr lang="en-US" sz="1200" dirty="0"/>
              <a:t> 2021 Mar 20</a:t>
            </a:r>
            <a:r>
              <a:rPr lang="en-US" sz="1200" dirty="0" smtClean="0"/>
              <a:t>.</a:t>
            </a:r>
            <a:endParaRPr lang="en-US" sz="1200" baseline="30000" dirty="0"/>
          </a:p>
          <a:p>
            <a:pPr lvl="1">
              <a:lnSpc>
                <a:spcPct val="110000"/>
              </a:lnSpc>
            </a:pPr>
            <a:r>
              <a:rPr lang="en-US" sz="1200" baseline="30000" dirty="0"/>
              <a:t>2</a:t>
            </a:r>
            <a:r>
              <a:rPr lang="en-US" sz="1200" dirty="0"/>
              <a:t> Recent pesticide exposure affects sleep: A cross-sectional study among smallholder farmers in </a:t>
            </a:r>
            <a:r>
              <a:rPr lang="en-US" sz="1200" dirty="0" smtClean="0"/>
              <a:t>Uganda. Fuhrimann </a:t>
            </a:r>
            <a:r>
              <a:rPr lang="en-US" sz="1200" dirty="0"/>
              <a:t>S, </a:t>
            </a:r>
            <a:r>
              <a:rPr lang="en-US" sz="1200" dirty="0" smtClean="0"/>
              <a:t>et al. 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/>
              <a:t>Environ </a:t>
            </a:r>
            <a:r>
              <a:rPr lang="en-US" sz="1200" dirty="0"/>
              <a:t>Int. 2022 Jan;158:106878. </a:t>
            </a:r>
            <a:r>
              <a:rPr lang="en-US" sz="1200" dirty="0" err="1"/>
              <a:t>doi</a:t>
            </a:r>
            <a:r>
              <a:rPr lang="en-US" sz="1200" dirty="0"/>
              <a:t>: 10.1016/j.envint.2021.106878. </a:t>
            </a:r>
            <a:r>
              <a:rPr lang="en-US" sz="1200" dirty="0" err="1"/>
              <a:t>Epub</a:t>
            </a:r>
            <a:r>
              <a:rPr lang="en-US" sz="1200" dirty="0"/>
              <a:t> 2021 Sep 27.</a:t>
            </a:r>
            <a:endParaRPr lang="en-US" sz="1200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1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31" y="599661"/>
            <a:ext cx="9689179" cy="1320800"/>
          </a:xfrm>
        </p:spPr>
        <p:txBody>
          <a:bodyPr/>
          <a:lstStyle/>
          <a:p>
            <a:r>
              <a:rPr lang="en-GB" dirty="0"/>
              <a:t>IMPRESS </a:t>
            </a:r>
            <a:r>
              <a:rPr lang="en-GB" dirty="0" smtClean="0"/>
              <a:t>peer-reviewed publications </a:t>
            </a:r>
            <a:r>
              <a:rPr lang="en-GB" dirty="0"/>
              <a:t>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190"/>
            <a:ext cx="9461076" cy="5074919"/>
          </a:xfrm>
        </p:spPr>
        <p:txBody>
          <a:bodyPr>
            <a:normAutofit fontScale="62500" lnSpcReduction="20000"/>
          </a:bodyPr>
          <a:lstStyle/>
          <a:p>
            <a:r>
              <a:rPr lang="en-GB" sz="2600" dirty="0"/>
              <a:t>Jones K, et al (2020) Improving Exposure Assessment Methodologies for Epidemiological Studies on Pesticides: Study Protocol JMIR Res </a:t>
            </a:r>
            <a:r>
              <a:rPr lang="en-GB" sz="2600" dirty="0" err="1"/>
              <a:t>Protoc</a:t>
            </a:r>
            <a:r>
              <a:rPr lang="en-GB" sz="2600" dirty="0"/>
              <a:t> 2020;9(2):e16448. DOI: 10.2196/16448.</a:t>
            </a:r>
            <a:endParaRPr lang="en-GB" sz="2600" b="1" dirty="0"/>
          </a:p>
          <a:p>
            <a:endParaRPr lang="en-GB" sz="2600" dirty="0"/>
          </a:p>
          <a:p>
            <a:r>
              <a:rPr lang="en-GB" sz="2600" dirty="0"/>
              <a:t>Mueller W, et al (2022) Recall of exposure in UK farmers and pesticide applicators: trends with follow-up time, Annals of Work Exposures and Health, 2022;, wxac002, https://doi.org/10.1093/annweh/wxac002.</a:t>
            </a:r>
            <a:endParaRPr lang="en-GB" sz="2600" b="1" dirty="0"/>
          </a:p>
          <a:p>
            <a:endParaRPr lang="en-GB" sz="2600" b="1" dirty="0"/>
          </a:p>
          <a:p>
            <a:r>
              <a:rPr lang="en-GB" sz="2600" dirty="0"/>
              <a:t>Mueller W, et al (2022) Evaluation of two-year recall of self-reported pesticide exposure among Ugandan smallholder farmers. International Journal of Hygiene and Environmental Health; 240. https://doi.org/10.1016/j.ijheh.2021.113911.</a:t>
            </a:r>
            <a:endParaRPr lang="en-GB" sz="2600" b="1" dirty="0"/>
          </a:p>
          <a:p>
            <a:endParaRPr lang="en-GB" sz="2600" b="1" dirty="0"/>
          </a:p>
          <a:p>
            <a:r>
              <a:rPr lang="en-GB" sz="2600" dirty="0"/>
              <a:t>Ohlander J, et al. (2022) Impact of occupational pesticide exposure assessment method on risk estimates for prostate cancer, non-Hodgkin’s lymphoma and Parkinson’s disease: results of three meta-analyses. OEM. Published Online First: 07 April 2022. </a:t>
            </a:r>
            <a:r>
              <a:rPr lang="en-GB" sz="2600" dirty="0" err="1"/>
              <a:t>doi</a:t>
            </a:r>
            <a:r>
              <a:rPr lang="en-GB" sz="2600" dirty="0"/>
              <a:t>: 10.1136/oemed-2021-108046.</a:t>
            </a:r>
            <a:endParaRPr lang="en-GB" sz="2600" b="1" dirty="0"/>
          </a:p>
          <a:p>
            <a:endParaRPr lang="en-GB" sz="2600" b="1" dirty="0"/>
          </a:p>
          <a:p>
            <a:r>
              <a:rPr lang="en-GB" sz="2600" dirty="0"/>
              <a:t>Ohlander J, et al (2020) Systematic review of methods used to assess exposure to pesticides in occupational epidemiology studies, 1993–2017. Occupational and Environmental Medicine Published Online First: 25 February 2020. </a:t>
            </a:r>
            <a:r>
              <a:rPr lang="en-GB" sz="2600" dirty="0" err="1"/>
              <a:t>doi</a:t>
            </a:r>
            <a:r>
              <a:rPr lang="en-GB" sz="2600" dirty="0"/>
              <a:t>: 10.1136/oemed-2019-105880</a:t>
            </a:r>
            <a:endParaRPr lang="en-GB" sz="2600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6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Thank you for listening!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Conflict of interest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7054"/>
            <a:ext cx="8596668" cy="5033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Funding source: </a:t>
            </a:r>
            <a:r>
              <a:rPr lang="en-GB" dirty="0"/>
              <a:t>Crop Life Europe (CLE) </a:t>
            </a:r>
          </a:p>
          <a:p>
            <a:pPr marL="0" indent="0">
              <a:buNone/>
            </a:pPr>
            <a:r>
              <a:rPr lang="en-GB" dirty="0"/>
              <a:t>The authors declare no financial conflicts of interest.</a:t>
            </a:r>
          </a:p>
          <a:p>
            <a:pPr marL="0" indent="0">
              <a:buNone/>
            </a:pPr>
            <a:r>
              <a:rPr lang="en-GB" dirty="0"/>
              <a:t>IMPRESS project team employees of the following organisations: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Project Governance:</a:t>
            </a:r>
          </a:p>
          <a:p>
            <a:r>
              <a:rPr lang="en-GB" dirty="0"/>
              <a:t>Independent Advisory Board provides independent and impartial expert advice </a:t>
            </a:r>
          </a:p>
          <a:p>
            <a:r>
              <a:rPr lang="en-GB" dirty="0"/>
              <a:t>All completed Conflict of Interest forms</a:t>
            </a:r>
          </a:p>
          <a:p>
            <a:r>
              <a:rPr lang="en-GB" dirty="0"/>
              <a:t>Project governance document stating agreed roles, responsibilities and interactions of those involved</a:t>
            </a:r>
          </a:p>
          <a:p>
            <a:r>
              <a:rPr lang="en-GB" dirty="0"/>
              <a:t>Freedom to publish our project findings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15" y="2983306"/>
            <a:ext cx="1826475" cy="7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73" y="2807854"/>
            <a:ext cx="2171945" cy="1100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67" y="3098894"/>
            <a:ext cx="3289197" cy="48142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1" y="3009278"/>
            <a:ext cx="2799846" cy="6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3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0588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386"/>
            <a:ext cx="6183141" cy="3619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Increasing interest in epidemiological studies of pesticide exposed workers</a:t>
            </a:r>
          </a:p>
          <a:p>
            <a:pPr>
              <a:spcBef>
                <a:spcPts val="600"/>
              </a:spcBef>
            </a:pPr>
            <a:r>
              <a:rPr lang="en-GB" dirty="0"/>
              <a:t>For chronic diseases retrospective exposure assessment is challenging</a:t>
            </a:r>
          </a:p>
          <a:p>
            <a:pPr>
              <a:spcBef>
                <a:spcPts val="600"/>
              </a:spcBef>
            </a:pPr>
            <a:r>
              <a:rPr lang="en-GB" dirty="0"/>
              <a:t>Historic measurement data not really available</a:t>
            </a:r>
          </a:p>
          <a:p>
            <a:pPr>
              <a:spcBef>
                <a:spcPts val="600"/>
              </a:spcBef>
            </a:pPr>
            <a:r>
              <a:rPr lang="en-GB" dirty="0"/>
              <a:t>Numerous EAMs, generally not validated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6105" y="4182816"/>
            <a:ext cx="4131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NexusSan" charset="0"/>
              </a:rPr>
              <a:t>Search in Scopus for</a:t>
            </a:r>
            <a:r>
              <a:rPr lang="mr-IN" sz="1200" dirty="0">
                <a:solidFill>
                  <a:srgbClr val="000000"/>
                </a:solidFill>
                <a:latin typeface="NexusSan" charset="0"/>
              </a:rPr>
              <a:t>…</a:t>
            </a:r>
            <a:endParaRPr lang="en-GB" sz="1200" dirty="0">
              <a:solidFill>
                <a:srgbClr val="000000"/>
              </a:solidFill>
              <a:latin typeface="NexusSan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NexusSan" charset="0"/>
              </a:rPr>
              <a:t>pesticide</a:t>
            </a:r>
            <a:r>
              <a:rPr lang="en-US" sz="1200" dirty="0">
                <a:solidFill>
                  <a:srgbClr val="969696"/>
                </a:solidFill>
                <a:latin typeface="NexusSan" charset="0"/>
              </a:rPr>
              <a:t>  AND  </a:t>
            </a:r>
            <a:r>
              <a:rPr lang="en-US" sz="1200" dirty="0">
                <a:solidFill>
                  <a:srgbClr val="000000"/>
                </a:solidFill>
                <a:latin typeface="NexusSan" charset="0"/>
              </a:rPr>
              <a:t>epidemiology</a:t>
            </a:r>
            <a:r>
              <a:rPr lang="en-US" sz="1200" dirty="0">
                <a:solidFill>
                  <a:srgbClr val="969696"/>
                </a:solidFill>
                <a:latin typeface="NexusSan" charset="0"/>
              </a:rPr>
              <a:t>  AND  ( </a:t>
            </a:r>
            <a:r>
              <a:rPr lang="en-US" sz="1200" dirty="0">
                <a:solidFill>
                  <a:srgbClr val="000000"/>
                </a:solidFill>
                <a:latin typeface="NexusSan" charset="0"/>
              </a:rPr>
              <a:t>work</a:t>
            </a:r>
            <a:r>
              <a:rPr lang="en-US" sz="1200" dirty="0">
                <a:solidFill>
                  <a:srgbClr val="969696"/>
                </a:solidFill>
                <a:latin typeface="NexusSan" charset="0"/>
              </a:rPr>
              <a:t>  OR  </a:t>
            </a:r>
            <a:r>
              <a:rPr lang="en-US" sz="1200" dirty="0">
                <a:solidFill>
                  <a:srgbClr val="000000"/>
                </a:solidFill>
                <a:latin typeface="NexusSan" charset="0"/>
              </a:rPr>
              <a:t>occupational</a:t>
            </a:r>
            <a:r>
              <a:rPr lang="en-US" sz="1200" dirty="0">
                <a:solidFill>
                  <a:srgbClr val="969696"/>
                </a:solidFill>
                <a:latin typeface="NexusSan" charset="0"/>
              </a:rPr>
              <a:t> )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59" y="1131887"/>
            <a:ext cx="4457699" cy="30400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3845693"/>
            <a:ext cx="8854596" cy="2638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800" b="1" dirty="0">
                <a:solidFill>
                  <a:srgbClr val="92D050"/>
                </a:solidFill>
              </a:rPr>
              <a:t>IMPRESS project aims to:</a:t>
            </a:r>
          </a:p>
          <a:p>
            <a:pPr marL="0" indent="0">
              <a:buNone/>
            </a:pPr>
            <a:endParaRPr lang="en-GB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900" dirty="0"/>
              <a:t>Better understand performance of EAMs used in epi. studies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900" dirty="0"/>
              <a:t>Assess reliability and external validity of surrogate measures used to assign exposure within individuals / groups and evaluate size / effects of recall bias on misclassification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900" dirty="0"/>
              <a:t>Provide recommendations for future studies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124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</a:t>
            </a:r>
            <a:r>
              <a:rPr lang="en-GB" b="1" dirty="0" smtClean="0"/>
              <a:t>did </a:t>
            </a:r>
            <a:r>
              <a:rPr lang="en-GB" b="1" dirty="0"/>
              <a:t>we propose to do this?</a:t>
            </a:r>
            <a:endParaRPr lang="en-GB" b="1" dirty="0">
              <a:solidFill>
                <a:srgbClr val="CC00CC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030" y="1524340"/>
            <a:ext cx="9033275" cy="4203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A52AE-60A4-4159-81E8-617204BDB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1255" y="4937447"/>
            <a:ext cx="44731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PIPAH (UK</a:t>
            </a:r>
          </a:p>
          <a:p>
            <a:pPr algn="ctr"/>
            <a:r>
              <a:rPr lang="en-GB" sz="800" dirty="0"/>
              <a:t>PUHS (UK)</a:t>
            </a:r>
          </a:p>
          <a:p>
            <a:pPr algn="ctr"/>
            <a:r>
              <a:rPr lang="en-GB" sz="800" dirty="0"/>
              <a:t>SHAW (UK)</a:t>
            </a:r>
          </a:p>
          <a:p>
            <a:pPr algn="ctr"/>
            <a:r>
              <a:rPr lang="en-GB" sz="800" dirty="0"/>
              <a:t>PESTROP (Uganda)</a:t>
            </a:r>
          </a:p>
          <a:p>
            <a:pPr algn="ctr"/>
            <a:r>
              <a:rPr lang="en-GB" sz="800" dirty="0"/>
              <a:t>Malaysian farmers (Malaysia)</a:t>
            </a:r>
          </a:p>
        </p:txBody>
      </p:sp>
      <p:pic>
        <p:nvPicPr>
          <p:cNvPr id="10" name="Picture 2" descr="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2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 </a:t>
            </a:r>
            <a:r>
              <a:rPr lang="en-GB" b="1" dirty="0"/>
              <a:t>of todays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59972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Provide </a:t>
            </a:r>
            <a:r>
              <a:rPr lang="en-GB" sz="2400" dirty="0" smtClean="0"/>
              <a:t>high </a:t>
            </a:r>
            <a:r>
              <a:rPr lang="en-GB" sz="2400" dirty="0"/>
              <a:t>level overview of </a:t>
            </a:r>
            <a:r>
              <a:rPr lang="en-GB" sz="2400" dirty="0" smtClean="0"/>
              <a:t>key IMPRESS project results to date. </a:t>
            </a:r>
            <a:endParaRPr lang="en-GB" sz="2400" dirty="0"/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0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EAMs are being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0670"/>
            <a:ext cx="5105949" cy="46432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Searched for articles reporting observational epidemiological studies in MEDLINE and </a:t>
            </a:r>
            <a:r>
              <a:rPr lang="en-GB" dirty="0" err="1"/>
              <a:t>Embase</a:t>
            </a:r>
            <a:r>
              <a:rPr lang="en-GB" dirty="0"/>
              <a:t> published 1993 to 2017.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relative frequency of EAM analysed according to EAM type (direct and indirect methods), health outcome, study design, study location (country) and specificity of assessment.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Temporal trends in EAM were analysed.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1271 articles concerned studies performed in 97 countries reviewed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86" y="257279"/>
            <a:ext cx="5223274" cy="1673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67" y="2686044"/>
            <a:ext cx="5662670" cy="27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did our review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296"/>
            <a:ext cx="9986856" cy="5000708"/>
          </a:xfrm>
        </p:spPr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dirty="0" smtClean="0"/>
              <a:t>1298 </a:t>
            </a:r>
            <a:r>
              <a:rPr lang="en-GB" dirty="0"/>
              <a:t>included articles 1521 EAM occurrences were documented. </a:t>
            </a:r>
          </a:p>
          <a:p>
            <a:pPr lvl="1"/>
            <a:r>
              <a:rPr lang="en-GB" dirty="0"/>
              <a:t>Indirect EAM (78.3%), primarily self-reported exposures (39.3%) and job titles assessments (9.5%), mainly applied in case-control studies (95.0%), in high-income countries (85.0%) and in studies of doctor-diagnosed health outcomes (&gt;85%). </a:t>
            </a:r>
          </a:p>
          <a:p>
            <a:pPr lvl="1"/>
            <a:r>
              <a:rPr lang="en-GB" dirty="0"/>
              <a:t>Direct EAM (20.8%), primarily biomonitoring of blood (15.6%) or urine (4.7%), predominantly applied in cross-sectional studies (29.8%), in lower middle-income countries (40.9%) and in studies of neurological (50.0%) outcomes.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Between 1993 - 2017, majority of EAM applied were indirect, particularly based on self-reported exposure.</a:t>
            </a:r>
          </a:p>
          <a:p>
            <a:pPr lvl="1"/>
            <a:r>
              <a:rPr lang="en-GB" dirty="0"/>
              <a:t>Use of self-reported exposures and job exposure matrices increased throughout the study period, </a:t>
            </a:r>
          </a:p>
          <a:p>
            <a:pPr lvl="1"/>
            <a:r>
              <a:rPr lang="en-GB" dirty="0"/>
              <a:t>Use of expert-assessments and job title assessments decreased. </a:t>
            </a:r>
          </a:p>
          <a:p>
            <a:pPr lvl="1"/>
            <a:r>
              <a:rPr lang="en-GB" dirty="0"/>
              <a:t>Use of algorithms and predictive models showed no trend. </a:t>
            </a:r>
          </a:p>
          <a:p>
            <a:pPr lvl="1"/>
            <a:r>
              <a:rPr lang="en-GB" dirty="0"/>
              <a:t>No temporal trends in the use of different direct EAM were observed. </a:t>
            </a:r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2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7032502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do the applied EAMs influence risk estimates for some chronic</a:t>
            </a:r>
            <a:br>
              <a:rPr lang="en-GB" b="1" dirty="0"/>
            </a:br>
            <a:r>
              <a:rPr lang="en-GB" b="1" dirty="0"/>
              <a:t>diseases?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6415"/>
          </a:xfrm>
        </p:spPr>
        <p:txBody>
          <a:bodyPr>
            <a:normAutofit/>
          </a:bodyPr>
          <a:lstStyle/>
          <a:p>
            <a:r>
              <a:rPr lang="en-GB" dirty="0"/>
              <a:t>We conducted three meta-analyses to specifically investigate how the type of EAM influenced summary risk estimates of prostate cancer (PC), non-Hodgkin’s lymphoma (NHL) and Parkinson’s disease.</a:t>
            </a:r>
          </a:p>
          <a:p>
            <a:endParaRPr lang="en-GB" dirty="0"/>
          </a:p>
          <a:p>
            <a:r>
              <a:rPr lang="en-GB" dirty="0"/>
              <a:t>Influence of EAM type on the summary risk ratio (</a:t>
            </a:r>
            <a:r>
              <a:rPr lang="en-GB" dirty="0" err="1"/>
              <a:t>sRR</a:t>
            </a:r>
            <a:r>
              <a:rPr lang="en-GB" dirty="0"/>
              <a:t>) of PC (25 articles), NHL (29 articles) and PD (32 articles) was investigated. </a:t>
            </a:r>
          </a:p>
          <a:p>
            <a:endParaRPr lang="en-GB" dirty="0"/>
          </a:p>
          <a:p>
            <a:r>
              <a:rPr lang="en-GB" dirty="0"/>
              <a:t>EAM types analysed were: group-level assessments (</a:t>
            </a:r>
            <a:r>
              <a:rPr lang="en-GB" dirty="0" err="1"/>
              <a:t>eg</a:t>
            </a:r>
            <a:r>
              <a:rPr lang="en-GB" dirty="0"/>
              <a:t>, job titles), self-reported exposures, expert-level assessments (</a:t>
            </a:r>
            <a:r>
              <a:rPr lang="en-GB" dirty="0" err="1"/>
              <a:t>eg</a:t>
            </a:r>
            <a:r>
              <a:rPr lang="en-GB" dirty="0"/>
              <a:t>, job-exposure matrices) and biomonitoring (</a:t>
            </a:r>
            <a:r>
              <a:rPr lang="en-GB" dirty="0" err="1"/>
              <a:t>eg</a:t>
            </a:r>
            <a:r>
              <a:rPr lang="en-GB" dirty="0"/>
              <a:t>, blood, urine). </a:t>
            </a:r>
          </a:p>
          <a:p>
            <a:endParaRPr lang="en-GB" dirty="0"/>
          </a:p>
          <a:p>
            <a:r>
              <a:rPr lang="en-GB" dirty="0"/>
              <a:t>Additionally, </a:t>
            </a:r>
            <a:r>
              <a:rPr lang="en-GB" dirty="0" err="1"/>
              <a:t>sRRs</a:t>
            </a:r>
            <a:r>
              <a:rPr lang="en-GB" dirty="0"/>
              <a:t> were estimated by study design, publication year period and geographic location where the study was conducted.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08" y="195011"/>
            <a:ext cx="4381098" cy="1850484"/>
          </a:xfrm>
          <a:prstGeom prst="rect">
            <a:avLst/>
          </a:prstGeom>
        </p:spPr>
      </p:pic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5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2716"/>
            <a:ext cx="7821773" cy="1320800"/>
          </a:xfrm>
        </p:spPr>
        <p:txBody>
          <a:bodyPr>
            <a:normAutofit/>
          </a:bodyPr>
          <a:lstStyle/>
          <a:p>
            <a:r>
              <a:rPr lang="en-GB" b="1" dirty="0"/>
              <a:t>What did the meta-analyses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4539"/>
            <a:ext cx="8596668" cy="4616823"/>
          </a:xfrm>
        </p:spPr>
        <p:txBody>
          <a:bodyPr>
            <a:normAutofit/>
          </a:bodyPr>
          <a:lstStyle/>
          <a:p>
            <a:r>
              <a:rPr lang="en-GB" dirty="0"/>
              <a:t>EAM was not associated with significantly different summary risk estimates for any of the analysed health outcomes.</a:t>
            </a:r>
          </a:p>
          <a:p>
            <a:endParaRPr lang="en-GB" dirty="0"/>
          </a:p>
          <a:p>
            <a:r>
              <a:rPr lang="en-GB" dirty="0"/>
              <a:t>Study design (for cancer studies), publication year (for studies on NHL) and geographic region where the study was conducted (for PC), showed a larger effect on the summary risk estimates than the applied EAM.</a:t>
            </a:r>
          </a:p>
          <a:p>
            <a:endParaRPr lang="en-GB" dirty="0"/>
          </a:p>
          <a:p>
            <a:r>
              <a:rPr lang="en-GB" dirty="0"/>
              <a:t>When performing systematic reviews of studies on chronic health effects of occupational pesticide exposure, epidemiological study design, publication year and region where the study was performed, should primarily be considered.</a:t>
            </a:r>
          </a:p>
        </p:txBody>
      </p:sp>
      <p:pic>
        <p:nvPicPr>
          <p:cNvPr id="5" name="Picture 2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6" y="5814169"/>
            <a:ext cx="1128299" cy="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044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32C616221964A98384F99BB4E6E48" ma:contentTypeVersion="12" ma:contentTypeDescription="Create a new document." ma:contentTypeScope="" ma:versionID="7e5563526dec354d2417a33a73d52c37">
  <xsd:schema xmlns:xsd="http://www.w3.org/2001/XMLSchema" xmlns:xs="http://www.w3.org/2001/XMLSchema" xmlns:p="http://schemas.microsoft.com/office/2006/metadata/properties" xmlns:ns3="74168d4a-9d1c-4a9f-a967-c228f398dde6" xmlns:ns4="eddce581-fce0-4157-ae76-aded2eb7e016" targetNamespace="http://schemas.microsoft.com/office/2006/metadata/properties" ma:root="true" ma:fieldsID="e134d6b839c89200144b6cd2e8cb009a" ns3:_="" ns4:_="">
    <xsd:import namespace="74168d4a-9d1c-4a9f-a967-c228f398dde6"/>
    <xsd:import namespace="eddce581-fce0-4157-ae76-aded2eb7e0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68d4a-9d1c-4a9f-a967-c228f398d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ce581-fce0-4157-ae76-aded2eb7e0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45EFB-C040-4B2C-9ED1-2F4901C1900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ddce581-fce0-4157-ae76-aded2eb7e016"/>
    <ds:schemaRef ds:uri="74168d4a-9d1c-4a9f-a967-c228f398dd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73BF57-CD9E-437A-9AA8-A6CD92015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6D2AD9-D78B-42C6-8148-C71BAB35B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68d4a-9d1c-4a9f-a967-c228f398dde6"/>
    <ds:schemaRef ds:uri="eddce581-fce0-4157-ae76-aded2eb7e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1550</Words>
  <Application>Microsoft Office PowerPoint</Application>
  <PresentationFormat>Widescreen</PresentationFormat>
  <Paragraphs>142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Mangal</vt:lpstr>
      <vt:lpstr>NexusSan</vt:lpstr>
      <vt:lpstr>Trebuchet MS</vt:lpstr>
      <vt:lpstr>Wingdings 3</vt:lpstr>
      <vt:lpstr>Facet</vt:lpstr>
      <vt:lpstr>IMPRESS: Improving occupational exposure assessment methodologies (EAMs) for epidemiological studies on pesticides</vt:lpstr>
      <vt:lpstr>Conflict of interest slide</vt:lpstr>
      <vt:lpstr>Background</vt:lpstr>
      <vt:lpstr>How did we propose to do this?</vt:lpstr>
      <vt:lpstr>Aim of todays presentation</vt:lpstr>
      <vt:lpstr>What EAMs are being used?</vt:lpstr>
      <vt:lpstr>What did our review tell us?</vt:lpstr>
      <vt:lpstr>How do the applied EAMs influence risk estimates for some chronic diseases?</vt:lpstr>
      <vt:lpstr>What did the meta-analyses tell us?</vt:lpstr>
      <vt:lpstr>Evaluation of recall  of exposure</vt:lpstr>
      <vt:lpstr>What did we do?</vt:lpstr>
      <vt:lpstr>What did we learn?</vt:lpstr>
      <vt:lpstr>What are we currently working on?</vt:lpstr>
      <vt:lpstr>IMPRESS peer-reviewed publications to date</vt:lpstr>
      <vt:lpstr>Thank you for listening!</vt:lpstr>
    </vt:vector>
  </TitlesOfParts>
  <Company>IOM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Galea</dc:creator>
  <cp:lastModifiedBy>Karen Galea</cp:lastModifiedBy>
  <cp:revision>39</cp:revision>
  <dcterms:created xsi:type="dcterms:W3CDTF">2021-10-15T12:32:32Z</dcterms:created>
  <dcterms:modified xsi:type="dcterms:W3CDTF">2022-10-04T11:13:10Z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0x01010027032C616221964A98384F99BB4E6E48</vt:lpwstr>
  </property>
</Properties>
</file>