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609"/>
  </p:normalViewPr>
  <p:slideViewPr>
    <p:cSldViewPr snapToGrid="0" snapToObjects="1">
      <p:cViewPr>
        <p:scale>
          <a:sx n="59" d="100"/>
          <a:sy n="59" d="100"/>
        </p:scale>
        <p:origin x="-1104" y="-29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6305550"/>
            <a:ext cx="89408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rgbClr val="002664"/>
                </a:solidFill>
                <a:latin typeface="+mn-lt"/>
                <a:ea typeface="+mn-ea"/>
                <a:cs typeface="+mn-cs"/>
              </a:rPr>
              <a:t>INSTITUTE OF OCCUPATIONAL MEDICINE </a:t>
            </a:r>
            <a:r>
              <a:rPr lang="en-US" sz="1200" b="1" baseline="3000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 Edinburgh </a:t>
            </a:r>
            <a:r>
              <a:rPr lang="en-US" sz="1200" b="1" baseline="3000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 UK</a:t>
            </a:r>
            <a:endParaRPr lang="en-US" sz="900">
              <a:solidFill>
                <a:srgbClr val="00266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9855200" y="6305550"/>
            <a:ext cx="20320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>
                <a:solidFill>
                  <a:srgbClr val="002664"/>
                </a:solidFill>
                <a:latin typeface="+mn-lt"/>
                <a:ea typeface="+mn-ea"/>
                <a:cs typeface="+mn-cs"/>
              </a:rPr>
              <a:t>www.iom-world.org </a:t>
            </a:r>
            <a:endParaRPr lang="en-US" sz="1200">
              <a:solidFill>
                <a:srgbClr val="002664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5817" y="260350"/>
            <a:ext cx="3748616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32888" y="1828800"/>
            <a:ext cx="11147912" cy="1938079"/>
          </a:xfrm>
        </p:spPr>
        <p:txBody>
          <a:bodyPr/>
          <a:lstStyle>
            <a:lvl1pPr algn="r">
              <a:defRPr sz="3800" b="1" baseline="0">
                <a:solidFill>
                  <a:srgbClr val="2434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32888" y="4157679"/>
            <a:ext cx="11147912" cy="1481121"/>
          </a:xfrm>
        </p:spPr>
        <p:txBody>
          <a:bodyPr/>
          <a:lstStyle>
            <a:lvl1pPr marL="0" indent="0" algn="r"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434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70101"/>
            <a:ext cx="11379200" cy="4825899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462D4-BCA9-2345-996F-A0980EB931EB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F5E40-A5F4-F548-A788-1ABE08E6C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434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462D4-BCA9-2345-996F-A0980EB931EB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F5E40-A5F4-F548-A788-1ABE08E6C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462D4-BCA9-2345-996F-A0980EB931EB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7F5E40-A5F4-F548-A788-1ABE08E6C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18" y="0"/>
            <a:ext cx="1217718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80956"/>
            <a:ext cx="11379200" cy="481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81000"/>
            <a:ext cx="11379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</a:t>
            </a: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48800" y="6400800"/>
            <a:ext cx="132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i="1" smtClean="0">
                <a:solidFill>
                  <a:srgbClr val="243489"/>
                </a:solidFill>
                <a:latin typeface="Verdana" pitchFamily="-84" charset="0"/>
                <a:ea typeface="Verdana" pitchFamily="-84" charset="0"/>
                <a:cs typeface="Verdana" pitchFamily="-84" charset="0"/>
              </a:defRPr>
            </a:lvl1pPr>
          </a:lstStyle>
          <a:p>
            <a:fld id="{DD9462D4-BCA9-2345-996F-A0980EB931EB}" type="datetimeFigureOut">
              <a:rPr lang="en-US" smtClean="0"/>
              <a:t>9/1/2017</a:t>
            </a:fld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4933" y="6402389"/>
            <a:ext cx="745066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 i="1" smtClean="0">
                <a:solidFill>
                  <a:srgbClr val="243489"/>
                </a:solidFill>
                <a:latin typeface="Verdana"/>
                <a:ea typeface="+mn-e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72800" y="6400800"/>
            <a:ext cx="81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 i="1" smtClean="0">
                <a:solidFill>
                  <a:srgbClr val="243489"/>
                </a:solidFill>
                <a:latin typeface="Verdana" pitchFamily="-84" charset="0"/>
                <a:ea typeface="Verdana" pitchFamily="-84" charset="0"/>
                <a:cs typeface="Verdana" pitchFamily="-84" charset="0"/>
              </a:defRPr>
            </a:lvl1pPr>
          </a:lstStyle>
          <a:p>
            <a:fld id="{847F5E40-A5F4-F548-A788-1ABE08E6C4E5}" type="slidenum">
              <a:rPr lang="en-US" smtClean="0"/>
              <a:t>‹#›</a:t>
            </a:fld>
            <a:endParaRPr lang="en-US"/>
          </a:p>
        </p:txBody>
      </p:sp>
      <p:pic>
        <p:nvPicPr>
          <p:cNvPr id="1032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6384925"/>
            <a:ext cx="948267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43489"/>
          </a:solidFill>
          <a:latin typeface="Verdana"/>
          <a:ea typeface="ＭＳ Ｐゴシック" pitchFamily="-65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43489"/>
          </a:solidFill>
          <a:latin typeface="Verdana" pitchFamily="-8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43489"/>
          </a:solidFill>
          <a:latin typeface="Verdana" pitchFamily="-8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43489"/>
          </a:solidFill>
          <a:latin typeface="Verdana" pitchFamily="-8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43489"/>
          </a:solidFill>
          <a:latin typeface="Verdana" pitchFamily="-8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-65" charset="0"/>
        </a:defRPr>
      </a:lvl9pPr>
    </p:titleStyle>
    <p:bodyStyle>
      <a:lvl1pPr marL="533400" indent="-5334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Times" pitchFamily="-84" charset="0"/>
        <a:buChar char="•"/>
        <a:defRPr sz="2800">
          <a:solidFill>
            <a:srgbClr val="243489"/>
          </a:solidFill>
          <a:latin typeface="Verdana"/>
          <a:ea typeface="ＭＳ Ｐゴシック" pitchFamily="-65" charset="-128"/>
          <a:cs typeface="Verdana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Times" pitchFamily="-84" charset="0"/>
        <a:buChar char="•"/>
        <a:defRPr sz="2400">
          <a:solidFill>
            <a:srgbClr val="243489"/>
          </a:solidFill>
          <a:latin typeface="Verdana"/>
          <a:ea typeface="ＭＳ Ｐゴシック" pitchFamily="-65" charset="-128"/>
          <a:cs typeface="Verdana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Times" pitchFamily="-84" charset="0"/>
        <a:buChar char="•"/>
        <a:defRPr sz="2400">
          <a:solidFill>
            <a:srgbClr val="243489"/>
          </a:solidFill>
          <a:latin typeface="Verdana"/>
          <a:ea typeface="ＭＳ Ｐゴシック" pitchFamily="-65" charset="-128"/>
          <a:cs typeface="Verdana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Times" pitchFamily="-84" charset="0"/>
        <a:buChar char="•"/>
        <a:defRPr sz="2000">
          <a:solidFill>
            <a:srgbClr val="243489"/>
          </a:solidFill>
          <a:latin typeface="Verdana"/>
          <a:ea typeface="ＭＳ Ｐゴシック" pitchFamily="-65" charset="-128"/>
          <a:cs typeface="Verdana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Times" pitchFamily="-84" charset="0"/>
        <a:buChar char="•"/>
        <a:defRPr sz="2000">
          <a:solidFill>
            <a:srgbClr val="243489"/>
          </a:solidFill>
          <a:latin typeface="Verdana"/>
          <a:ea typeface="ＭＳ Ｐゴシック" pitchFamily="-65" charset="-128"/>
          <a:cs typeface="Verdana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rgbClr val="007CC4"/>
        </a:buClr>
        <a:buFont typeface="Times" pitchFamily="-65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rgbClr val="007CC4"/>
        </a:buClr>
        <a:buFont typeface="Times" pitchFamily="-65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rgbClr val="007CC4"/>
        </a:buClr>
        <a:buFont typeface="Times" pitchFamily="-65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rgbClr val="007CC4"/>
        </a:buClr>
        <a:buFont typeface="Times" pitchFamily="-65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i="1" dirty="0"/>
              <a:t>Improving exposure assessment methodologies for occupational epidemiological studies on </a:t>
            </a:r>
            <a:r>
              <a:rPr lang="en-GB" i="1" dirty="0" smtClean="0"/>
              <a:t>pesticides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 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9866" y="4144949"/>
            <a:ext cx="8360934" cy="1115780"/>
          </a:xfrm>
        </p:spPr>
        <p:txBody>
          <a:bodyPr/>
          <a:lstStyle/>
          <a:p>
            <a:r>
              <a:rPr lang="en-GB" dirty="0" smtClean="0"/>
              <a:t>John Cherrie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465" y="5638799"/>
            <a:ext cx="1004838" cy="50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r>
              <a:rPr lang="mr-IN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70101"/>
            <a:ext cx="6511235" cy="4825899"/>
          </a:xfrm>
        </p:spPr>
        <p:txBody>
          <a:bodyPr/>
          <a:lstStyle/>
          <a:p>
            <a:r>
              <a:rPr lang="en-GB" dirty="0" smtClean="0"/>
              <a:t>Pesticides are intrinsically harmful, and are therefore closely regulated</a:t>
            </a:r>
          </a:p>
          <a:p>
            <a:r>
              <a:rPr lang="en-GB" dirty="0" smtClean="0"/>
              <a:t>Regulation focusses on products and specific active ingredients</a:t>
            </a:r>
          </a:p>
          <a:p>
            <a:r>
              <a:rPr lang="en-GB" dirty="0" smtClean="0"/>
              <a:t>In agriculture many different pesticides and other chemicals are used</a:t>
            </a:r>
          </a:p>
          <a:p>
            <a:r>
              <a:rPr lang="en-GB" dirty="0" smtClean="0"/>
              <a:t>Use has changed over time and b</a:t>
            </a:r>
            <a:r>
              <a:rPr lang="en-GB" dirty="0"/>
              <a:t>etween </a:t>
            </a:r>
            <a:r>
              <a:rPr lang="en-GB" dirty="0" smtClean="0"/>
              <a:t>countries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427" y="1130300"/>
            <a:ext cx="4364512" cy="3114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427" y="3918009"/>
            <a:ext cx="4072835" cy="27102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948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r>
              <a:rPr lang="mr-IN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1270101"/>
            <a:ext cx="5667828" cy="4825899"/>
          </a:xfrm>
        </p:spPr>
        <p:txBody>
          <a:bodyPr/>
          <a:lstStyle/>
          <a:p>
            <a:r>
              <a:rPr lang="en-GB" dirty="0" smtClean="0"/>
              <a:t>There is increasing interest in epidemiological studies of pesticide exposed workers</a:t>
            </a:r>
          </a:p>
          <a:p>
            <a:r>
              <a:rPr lang="en-GB" dirty="0" smtClean="0"/>
              <a:t>For chronic diseases retrospective exposure assessment is challenging</a:t>
            </a:r>
          </a:p>
          <a:p>
            <a:r>
              <a:rPr lang="en-GB" dirty="0" smtClean="0"/>
              <a:t>Historic measurement data not really available</a:t>
            </a:r>
          </a:p>
          <a:p>
            <a:r>
              <a:rPr lang="en-GB" dirty="0" smtClean="0"/>
              <a:t>Estimation methods have generally not been validated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553199" y="5463251"/>
            <a:ext cx="55081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NexusSan" charset="0"/>
              </a:rPr>
              <a:t>Search in Scopus for</a:t>
            </a:r>
            <a:r>
              <a:rPr lang="mr-IN" sz="1600" dirty="0" smtClean="0">
                <a:solidFill>
                  <a:srgbClr val="000000"/>
                </a:solidFill>
                <a:latin typeface="NexusSan" charset="0"/>
              </a:rPr>
              <a:t>…</a:t>
            </a:r>
            <a:endParaRPr lang="en-GB" sz="1600" dirty="0" smtClean="0">
              <a:solidFill>
                <a:srgbClr val="000000"/>
              </a:solidFill>
              <a:latin typeface="NexusSan" charset="0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NexusSan" charset="0"/>
              </a:rPr>
              <a:t>pesticide</a:t>
            </a:r>
            <a:r>
              <a:rPr lang="en-US" sz="1600" dirty="0">
                <a:solidFill>
                  <a:srgbClr val="969696"/>
                </a:solidFill>
                <a:latin typeface="NexusSan" charset="0"/>
              </a:rPr>
              <a:t>  AND  </a:t>
            </a:r>
            <a:r>
              <a:rPr lang="en-US" sz="1600" dirty="0">
                <a:solidFill>
                  <a:srgbClr val="000000"/>
                </a:solidFill>
                <a:latin typeface="NexusSan" charset="0"/>
              </a:rPr>
              <a:t>epidemiology</a:t>
            </a:r>
            <a:r>
              <a:rPr lang="en-US" sz="1600" dirty="0">
                <a:solidFill>
                  <a:srgbClr val="969696"/>
                </a:solidFill>
                <a:latin typeface="NexusSan" charset="0"/>
              </a:rPr>
              <a:t>  AND  ( </a:t>
            </a:r>
            <a:r>
              <a:rPr lang="en-US" sz="1600" dirty="0">
                <a:solidFill>
                  <a:srgbClr val="000000"/>
                </a:solidFill>
                <a:latin typeface="NexusSan" charset="0"/>
              </a:rPr>
              <a:t>work</a:t>
            </a:r>
            <a:r>
              <a:rPr lang="en-US" sz="1600" dirty="0">
                <a:solidFill>
                  <a:srgbClr val="969696"/>
                </a:solidFill>
                <a:latin typeface="NexusSan" charset="0"/>
              </a:rPr>
              <a:t>  OR  </a:t>
            </a:r>
            <a:r>
              <a:rPr lang="en-US" sz="1600" dirty="0">
                <a:solidFill>
                  <a:srgbClr val="000000"/>
                </a:solidFill>
                <a:latin typeface="NexusSan" charset="0"/>
              </a:rPr>
              <a:t>occupational</a:t>
            </a:r>
            <a:r>
              <a:rPr lang="en-US" sz="1600" dirty="0">
                <a:solidFill>
                  <a:srgbClr val="969696"/>
                </a:solidFill>
                <a:latin typeface="NexusSan" charset="0"/>
              </a:rPr>
              <a:t> ) </a:t>
            </a:r>
            <a:endParaRPr lang="en-US" sz="1600" b="0" i="0" dirty="0">
              <a:solidFill>
                <a:srgbClr val="969696"/>
              </a:solidFill>
              <a:effectLst/>
              <a:latin typeface="NexusSan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772" y="1270101"/>
            <a:ext cx="5943598" cy="40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aims</a:t>
            </a:r>
            <a:r>
              <a:rPr lang="mr-IN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70101"/>
            <a:ext cx="7322457" cy="4825899"/>
          </a:xfrm>
        </p:spPr>
        <p:txBody>
          <a:bodyPr/>
          <a:lstStyle/>
          <a:p>
            <a:r>
              <a:rPr lang="es-ES_tradnl" dirty="0" err="1"/>
              <a:t>The</a:t>
            </a:r>
            <a:r>
              <a:rPr lang="es-ES_tradnl" dirty="0"/>
              <a:t> IOM, HSL, IRAS and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University</a:t>
            </a:r>
            <a:r>
              <a:rPr lang="es-ES_tradnl" dirty="0"/>
              <a:t> of Manchester are </a:t>
            </a:r>
            <a:r>
              <a:rPr lang="es-ES_tradnl" dirty="0" err="1"/>
              <a:t>collaborating</a:t>
            </a:r>
            <a:r>
              <a:rPr lang="es-ES_tradnl" dirty="0"/>
              <a:t> </a:t>
            </a:r>
            <a:r>
              <a:rPr lang="es-ES_tradnl" dirty="0" err="1"/>
              <a:t>on</a:t>
            </a:r>
            <a:r>
              <a:rPr lang="es-ES_tradnl" dirty="0"/>
              <a:t> a </a:t>
            </a:r>
            <a:r>
              <a:rPr lang="es-ES_tradnl" dirty="0" smtClean="0"/>
              <a:t>new </a:t>
            </a:r>
            <a:r>
              <a:rPr lang="es-ES_tradnl" dirty="0" err="1" smtClean="0"/>
              <a:t>study</a:t>
            </a:r>
            <a:r>
              <a:rPr lang="es-ES_tradnl" dirty="0" smtClean="0"/>
              <a:t> </a:t>
            </a:r>
            <a:r>
              <a:rPr lang="es-ES_tradnl" dirty="0"/>
              <a:t>to </a:t>
            </a:r>
            <a:r>
              <a:rPr lang="en-GB" dirty="0" smtClean="0"/>
              <a:t>better understand the reliability of assessment of human exposure to pesticides in previous occupational epidemiological investigations, and to use this information to recommend improvements in scientific practice for the future.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57" y="1270101"/>
            <a:ext cx="34925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803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questions for this mini-symposium</a:t>
            </a:r>
            <a:r>
              <a:rPr lang="mr-IN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70101"/>
            <a:ext cx="8084457" cy="4825899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What methods have you successfully used epidemiological studies? 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What were the difficulties you encountered/weaknesses? 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What improvements could be made, both in methodologies and in data availability? </a:t>
            </a:r>
          </a:p>
          <a:p>
            <a:pPr lvl="0">
              <a:spcBef>
                <a:spcPts val="600"/>
              </a:spcBef>
              <a:spcAft>
                <a:spcPts val="1200"/>
              </a:spcAft>
            </a:pPr>
            <a:r>
              <a:rPr lang="en-GB" dirty="0"/>
              <a:t>How should the planned research best interact with the occupational epidemiology community?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556" y="2641600"/>
            <a:ext cx="2349500" cy="345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87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M Solutions - Orange">
  <a:themeElements>
    <a:clrScheme name="IOM Solutions - Oran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OM Solutions - Ora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IOM Solutions - 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Solutions - Oran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Solutions - Oran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Solutions - Oran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Solutions - Oran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OM Solutions - Oran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OM Solutions - Orange 13">
        <a:dk1>
          <a:srgbClr val="000000"/>
        </a:dk1>
        <a:lt1>
          <a:srgbClr val="FFFFFF"/>
        </a:lt1>
        <a:dk2>
          <a:srgbClr val="003479"/>
        </a:dk2>
        <a:lt2>
          <a:srgbClr val="FDF2E5"/>
        </a:lt2>
        <a:accent1>
          <a:srgbClr val="00A796"/>
        </a:accent1>
        <a:accent2>
          <a:srgbClr val="9F4195"/>
        </a:accent2>
        <a:accent3>
          <a:srgbClr val="FFFFFF"/>
        </a:accent3>
        <a:accent4>
          <a:srgbClr val="000000"/>
        </a:accent4>
        <a:accent5>
          <a:srgbClr val="AAD0C9"/>
        </a:accent5>
        <a:accent6>
          <a:srgbClr val="903A87"/>
        </a:accent6>
        <a:hlink>
          <a:srgbClr val="007CC4"/>
        </a:hlink>
        <a:folHlink>
          <a:srgbClr val="E98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FF78401F-1D09-9B40-882C-EC576F1B43FB}" vid="{CE4690CB-664F-FA43-93D4-2CBE072891E8}"/>
    </a:ext>
  </a:extLst>
</a:theme>
</file>

<file path=ppt/theme/themeOverride1.xml><?xml version="1.0" encoding="utf-8"?>
<a:themeOverride xmlns:a="http://schemas.openxmlformats.org/drawingml/2006/main">
  <a:clrScheme name="IOM Solutions - Orange 13">
    <a:dk1>
      <a:srgbClr val="000000"/>
    </a:dk1>
    <a:lt1>
      <a:srgbClr val="FFFFFF"/>
    </a:lt1>
    <a:dk2>
      <a:srgbClr val="003479"/>
    </a:dk2>
    <a:lt2>
      <a:srgbClr val="FDF2E5"/>
    </a:lt2>
    <a:accent1>
      <a:srgbClr val="00A796"/>
    </a:accent1>
    <a:accent2>
      <a:srgbClr val="9F4195"/>
    </a:accent2>
    <a:accent3>
      <a:srgbClr val="FFFFFF"/>
    </a:accent3>
    <a:accent4>
      <a:srgbClr val="000000"/>
    </a:accent4>
    <a:accent5>
      <a:srgbClr val="AAD0C9"/>
    </a:accent5>
    <a:accent6>
      <a:srgbClr val="903A87"/>
    </a:accent6>
    <a:hlink>
      <a:srgbClr val="007CC4"/>
    </a:hlink>
    <a:folHlink>
      <a:srgbClr val="E98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IOM&amp;HW</Template>
  <TotalTime>53</TotalTime>
  <Words>192</Words>
  <Application>Microsoft Office PowerPoint</Application>
  <PresentationFormat>Custom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IOM Solutions - Orange</vt:lpstr>
      <vt:lpstr>Improving exposure assessment methodologies for occupational epidemiological studies on pesticides   </vt:lpstr>
      <vt:lpstr>Introduction…</vt:lpstr>
      <vt:lpstr>Introduction…</vt:lpstr>
      <vt:lpstr>Our aims…</vt:lpstr>
      <vt:lpstr>Our questions for this mini-symposium…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exposure assessment methodologies for occupational epidemiological studies on pesticides   </dc:title>
  <dc:creator>Microsoft Office User</dc:creator>
  <cp:lastModifiedBy>Karen Galea</cp:lastModifiedBy>
  <cp:revision>9</cp:revision>
  <dcterms:created xsi:type="dcterms:W3CDTF">2017-08-24T22:04:29Z</dcterms:created>
  <dcterms:modified xsi:type="dcterms:W3CDTF">2017-09-01T09:58:04Z</dcterms:modified>
</cp:coreProperties>
</file>